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3" r:id="rId9"/>
    <p:sldId id="262" r:id="rId10"/>
    <p:sldId id="266" r:id="rId11"/>
    <p:sldId id="264" r:id="rId12"/>
    <p:sldId id="265" r:id="rId13"/>
    <p:sldId id="269" r:id="rId14"/>
    <p:sldId id="278" r:id="rId15"/>
    <p:sldId id="280" r:id="rId16"/>
    <p:sldId id="281" r:id="rId17"/>
    <p:sldId id="282" r:id="rId18"/>
    <p:sldId id="283" r:id="rId19"/>
    <p:sldId id="284" r:id="rId20"/>
    <p:sldId id="270" r:id="rId21"/>
    <p:sldId id="285" r:id="rId22"/>
    <p:sldId id="286" r:id="rId23"/>
    <p:sldId id="288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0"/>
    <p:restoredTop sz="97030"/>
  </p:normalViewPr>
  <p:slideViewPr>
    <p:cSldViewPr snapToGrid="0" snapToObjects="1">
      <p:cViewPr varScale="1">
        <p:scale>
          <a:sx n="139" d="100"/>
          <a:sy n="139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A66CB-A4B2-AA41-9E77-CF7B86BC31E1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08CB3-921B-A344-AD3C-CD3C697BA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5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F0E05-B5C7-8241-B1AE-A716DD5A9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E51391-0688-4845-82C4-79A539CC1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20DA5-A412-DD4E-9B95-CFE9BE666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D9D00-E4C5-C14A-86E0-5DA982A75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D3622-5CA9-794A-83E7-DE811BA0A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60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6965C-5F01-8049-AE9C-9A5D9E7BF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0F647-22BB-0445-8AD5-616F465DD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07C1D-7444-414D-8829-C8C5BE29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1C4E22-E8CB-B84E-B95F-3FFD1A378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07A18-1C9C-1C4B-8022-66CCB1B0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44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536997-192C-F647-A9C5-B48B84FBCA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29F849-079F-B846-B925-0041702BE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85D8D-535A-0F4D-A6AD-B116DC21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F77AE-C742-644C-8A15-431107627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BF936-D373-C74F-94F5-BAC3AC02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25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FD802-EC2B-B74A-A905-AD3F4EBBA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A122A-3571-C84B-B486-1E6F56D47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02A3C-B33B-964E-9FF3-426C1374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5E938-B1AB-9E43-AFB8-3531797E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EFEEB-44E8-5140-A7E0-5C6FB960E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85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E61D-B28D-8A4E-87A2-21315FF23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8C935-1085-8F4D-9850-AE0BFC3FA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D3332-E1B6-B44C-B5F0-2ED2FD92D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D0871-C3F2-6049-8F51-F22EFB4A5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3F139-1788-6047-A634-3C594C98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11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CE1C-5293-5247-A2EF-8503E33A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7F5B-4C9B-074D-9385-0B7EF7669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9D0DC8-05C0-EF41-B091-5C98D013F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1600F-6F0C-034C-B151-17C531DF3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0721E-EF12-E543-B126-F24615AF2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27136-C1C4-FC4F-BD00-DA9AF6C4A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84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A996-FEE0-AC4C-BDF5-7D0EEF1C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F92E4A-C96C-CD43-AA53-CC3CCCC3C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0AF19-D380-9247-807B-70D0151E9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0AC9C7-004F-3247-BD17-8E1DF64A98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3D85F7-7EB1-5245-B072-970F18E994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5612EE-21CE-BC4D-B386-EF0BFFC66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DE4098-EBF9-1E49-95BD-3B40813B4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966D68-3EA7-A64B-A5D4-467D6083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0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54398-17E1-5B47-8890-65A92C32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7F5F8-FB42-CA46-AE4A-01CAA3ED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43007-7F2B-5D49-8E76-8B2CCFDC9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7AA25-57B9-5440-9EBB-5D739F23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9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209F4-DB4D-0046-AE36-E9C6171D8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561E5-F943-8F4E-AA3C-C49A65A2A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D9FAB4-8CC3-9B42-ACD6-4679476D5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75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F3FA3-8A79-3745-8A32-D45D8E635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7F2D6-877F-C040-8AD5-5BDF16428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1233AE-91F1-E84A-9CE9-4517C812F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001EF-2224-8A44-974D-087DA6BDD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C3F76-9987-1F4D-BD5E-2EFD1616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E4E26-1E4D-EA4C-B57F-089B2B45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46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FA85-2ABB-7548-8299-89BE420C0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CBFEE8-422C-354B-B92D-53BEA5973F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F538B-BBF3-6448-BBE0-0157FCEEA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81C93-F563-F449-BF24-A06209ED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959D2-443F-0E45-9496-EE4A679B3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9BC16-3CCB-7B44-9601-65296133E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24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88037C-15D5-694F-9AD5-6B043600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D18F63-4154-D643-A1CE-4B29BAFAE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8ABF-FD93-1746-A512-C4F25109A1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E851A-B967-204B-A427-5E2B23C75612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1DF7C-833C-1E45-A015-BAB5CB49F8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B22F1-A1B9-1248-BD81-8C1A3303C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81F5B-4F42-D44C-A2A2-2D7502DDF6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3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41">
            <a:extLst>
              <a:ext uri="{FF2B5EF4-FFF2-40B4-BE49-F238E27FC236}">
                <a16:creationId xmlns:a16="http://schemas.microsoft.com/office/drawing/2014/main" id="{2CB6C291-6CAF-46DF-ACFF-AADF0FD03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170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43">
            <a:extLst>
              <a:ext uri="{FF2B5EF4-FFF2-40B4-BE49-F238E27FC236}">
                <a16:creationId xmlns:a16="http://schemas.microsoft.com/office/drawing/2014/main" id="{4735DC46-5663-471D-AADB-81E00E65B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196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95E59CC-7059-4455-9789-EDFBBE8F5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983" r="60644" b="14447"/>
          <a:stretch/>
        </p:blipFill>
        <p:spPr>
          <a:xfrm>
            <a:off x="2777490" y="2"/>
            <a:ext cx="6185757" cy="6857999"/>
          </a:xfrm>
          <a:custGeom>
            <a:avLst/>
            <a:gdLst>
              <a:gd name="connsiteX0" fmla="*/ 0 w 9414510"/>
              <a:gd name="connsiteY0" fmla="*/ 0 h 6857999"/>
              <a:gd name="connsiteX1" fmla="*/ 9414510 w 9414510"/>
              <a:gd name="connsiteY1" fmla="*/ 0 h 6857999"/>
              <a:gd name="connsiteX2" fmla="*/ 9414510 w 9414510"/>
              <a:gd name="connsiteY2" fmla="*/ 6857999 h 6857999"/>
              <a:gd name="connsiteX3" fmla="*/ 0 w 941451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14510" h="6857999">
                <a:moveTo>
                  <a:pt x="0" y="0"/>
                </a:moveTo>
                <a:lnTo>
                  <a:pt x="9414510" y="0"/>
                </a:lnTo>
                <a:lnTo>
                  <a:pt x="941451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D9448-AFBF-824A-A742-5929E8E5C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 dirty="0">
                <a:solidFill>
                  <a:srgbClr val="3F3F3F"/>
                </a:solidFill>
                <a:latin typeface="+mj-lt"/>
                <a:ea typeface="+mj-ea"/>
                <a:cs typeface="+mj-cs"/>
              </a:rPr>
              <a:t>Total United States Vehicle Sales Forecast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E5D91-8BDA-3F4A-B0EB-01A4122FDE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5550" y="1032987"/>
            <a:ext cx="5246370" cy="4792027"/>
          </a:xfr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algn="l"/>
            <a:endParaRPr lang="en-US" dirty="0">
              <a:solidFill>
                <a:srgbClr val="FFFFFF"/>
              </a:solidFill>
            </a:endParaRPr>
          </a:p>
          <a:p>
            <a:pPr algn="l"/>
            <a:endParaRPr lang="en-US" dirty="0">
              <a:solidFill>
                <a:srgbClr val="FFFFFF"/>
              </a:solidFill>
            </a:endParaRPr>
          </a:p>
          <a:p>
            <a:pPr algn="l"/>
            <a:endParaRPr lang="en-US" sz="4500" dirty="0">
              <a:solidFill>
                <a:srgbClr val="FFFFFF"/>
              </a:solidFill>
            </a:endParaRPr>
          </a:p>
          <a:p>
            <a:pPr algn="l"/>
            <a:r>
              <a:rPr lang="en-US" sz="4500" dirty="0">
                <a:solidFill>
                  <a:srgbClr val="FFFFFF"/>
                </a:solidFill>
              </a:rPr>
              <a:t>Comparing Multiple Forecast Methods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4500" dirty="0">
              <a:solidFill>
                <a:srgbClr val="FFFFFF"/>
              </a:solidFill>
            </a:endParaRPr>
          </a:p>
          <a:p>
            <a:pPr algn="l"/>
            <a:endParaRPr lang="en-US" sz="1600" dirty="0">
              <a:solidFill>
                <a:srgbClr val="FFFFFF"/>
              </a:solidFill>
            </a:endParaRPr>
          </a:p>
          <a:p>
            <a:pPr algn="l"/>
            <a:endParaRPr lang="en-US" sz="1600" dirty="0">
              <a:solidFill>
                <a:srgbClr val="FFFFFF"/>
              </a:solidFill>
            </a:endParaRPr>
          </a:p>
          <a:p>
            <a:pPr algn="l"/>
            <a:endParaRPr lang="en-US" sz="1600" dirty="0">
              <a:solidFill>
                <a:srgbClr val="FFFFFF"/>
              </a:solidFill>
            </a:endParaRPr>
          </a:p>
          <a:p>
            <a:pPr algn="l"/>
            <a:endParaRPr lang="en-US" sz="1600" dirty="0">
              <a:solidFill>
                <a:srgbClr val="FFFFFF"/>
              </a:solidFill>
            </a:endParaRPr>
          </a:p>
          <a:p>
            <a:pPr algn="l"/>
            <a:endParaRPr lang="en-US" sz="1600" dirty="0">
              <a:solidFill>
                <a:srgbClr val="FFFFFF"/>
              </a:solidFill>
            </a:endParaRPr>
          </a:p>
          <a:p>
            <a:pPr algn="l"/>
            <a:endParaRPr lang="en-US" sz="1600" dirty="0">
              <a:solidFill>
                <a:srgbClr val="FFFFFF"/>
              </a:solidFill>
            </a:endParaRPr>
          </a:p>
          <a:p>
            <a:pPr algn="l"/>
            <a:endParaRPr lang="en-US" sz="1600" dirty="0">
              <a:solidFill>
                <a:srgbClr val="FFFFFF"/>
              </a:solidFill>
            </a:endParaRPr>
          </a:p>
          <a:p>
            <a:pPr algn="l"/>
            <a:endParaRPr lang="en-US" sz="1600" dirty="0">
              <a:solidFill>
                <a:srgbClr val="FFFFFF"/>
              </a:solidFill>
            </a:endParaRPr>
          </a:p>
          <a:p>
            <a:pPr algn="l"/>
            <a:endParaRPr lang="en-US" sz="1600" dirty="0">
              <a:solidFill>
                <a:srgbClr val="FFFFFF"/>
              </a:solidFill>
            </a:endParaRPr>
          </a:p>
          <a:p>
            <a:pPr algn="l"/>
            <a:r>
              <a:rPr lang="en-US" sz="1600" dirty="0">
                <a:solidFill>
                  <a:srgbClr val="FFFFFF"/>
                </a:solidFill>
              </a:rPr>
              <a:t>Fernando Zambrano</a:t>
            </a:r>
          </a:p>
          <a:p>
            <a:pPr algn="l"/>
            <a:r>
              <a:rPr lang="en-US" sz="1600" dirty="0">
                <a:solidFill>
                  <a:srgbClr val="FFFFFF"/>
                </a:solidFill>
              </a:rPr>
              <a:t>Dr. Reza Jafari</a:t>
            </a:r>
          </a:p>
          <a:p>
            <a:pPr algn="l"/>
            <a:r>
              <a:rPr lang="en-US" sz="1600" dirty="0">
                <a:solidFill>
                  <a:srgbClr val="FFFFFF"/>
                </a:solidFill>
              </a:rPr>
              <a:t>The George Washington University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23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1C2DF-6BEB-424F-AE87-A923EB1C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Stationarity - Differenced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05CA45-4924-A04C-853C-13B1F8ED757F}"/>
              </a:ext>
            </a:extLst>
          </p:cNvPr>
          <p:cNvSpPr/>
          <p:nvPr/>
        </p:nvSpPr>
        <p:spPr>
          <a:xfrm>
            <a:off x="6355641" y="338328"/>
            <a:ext cx="5029200" cy="1773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rgbClr val="FFFFFF"/>
                </a:solidFill>
              </a:rPr>
              <a:t>ADF TEST: US Vehicle Sales (Differenced)</a:t>
            </a:r>
            <a:endParaRPr lang="en-US" sz="11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</a:rPr>
              <a:t>ADF Statistic: -16.818233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</a:rPr>
              <a:t>p-value: 0.000000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</a:rPr>
              <a:t>Critical Values: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</a:rPr>
              <a:t>1%: -3.442891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</a:rPr>
              <a:t>5%: -2.867072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>
                <a:solidFill>
                  <a:srgbClr val="FFFFFF"/>
                </a:solidFill>
              </a:rPr>
              <a:t>10%: -2.569716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Content Placeholder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0426AB-E929-A949-B4AA-0D35EFDF3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748" y="2626552"/>
            <a:ext cx="5515611" cy="4191194"/>
          </a:xfr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A731E-3A64-B240-B99F-EDE7CFED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850" y="2603383"/>
            <a:ext cx="5515611" cy="421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46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Decomposition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1DE831-5A11-6648-BFED-CBD160FAF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932" y="325674"/>
            <a:ext cx="5029200" cy="17739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FFFF"/>
                </a:solidFill>
              </a:rPr>
              <a:t>	          Additive					Multiplicative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0165C4-AF59-D14A-A874-41D7E366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2789980"/>
            <a:ext cx="4902856" cy="3703221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2C719C-6F2C-4D49-AFC2-98ADB71A1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30" y="2750857"/>
            <a:ext cx="5029200" cy="37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56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080D24-8A90-3148-A7BA-7C1D63FF5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106550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Baseline Model – Naïve Drift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F9C48-7E8E-6245-B2AA-FC3EF628AE8B}"/>
              </a:ext>
            </a:extLst>
          </p:cNvPr>
          <p:cNvSpPr txBox="1"/>
          <p:nvPr/>
        </p:nvSpPr>
        <p:spPr>
          <a:xfrm>
            <a:off x="6355641" y="338328"/>
            <a:ext cx="5029200" cy="1773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Takes the slope of the line between the first and last observation in the training set.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FFFF"/>
                </a:solidFill>
              </a:rPr>
              <a:t>The drift line then forecasts using the that slope for h number of observations in the test set.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0092E9-9397-6044-8F3F-0A487D28E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269928"/>
              </p:ext>
            </p:extLst>
          </p:nvPr>
        </p:nvGraphicFramePr>
        <p:xfrm>
          <a:off x="596107" y="3409420"/>
          <a:ext cx="4040546" cy="1864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1282">
                  <a:extLst>
                    <a:ext uri="{9D8B030D-6E8A-4147-A177-3AD203B41FA5}">
                      <a16:colId xmlns:a16="http://schemas.microsoft.com/office/drawing/2014/main" val="959241136"/>
                    </a:ext>
                  </a:extLst>
                </a:gridCol>
                <a:gridCol w="1367366">
                  <a:extLst>
                    <a:ext uri="{9D8B030D-6E8A-4147-A177-3AD203B41FA5}">
                      <a16:colId xmlns:a16="http://schemas.microsoft.com/office/drawing/2014/main" val="3088000135"/>
                    </a:ext>
                  </a:extLst>
                </a:gridCol>
                <a:gridCol w="1241898">
                  <a:extLst>
                    <a:ext uri="{9D8B030D-6E8A-4147-A177-3AD203B41FA5}">
                      <a16:colId xmlns:a16="http://schemas.microsoft.com/office/drawing/2014/main" val="2118350104"/>
                    </a:ext>
                  </a:extLst>
                </a:gridCol>
              </a:tblGrid>
              <a:tr h="3728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Naïve Drift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Residual 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Forecast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extLst>
                  <a:ext uri="{0D108BD9-81ED-4DB2-BD59-A6C34878D82A}">
                    <a16:rowId xmlns:a16="http://schemas.microsoft.com/office/drawing/2014/main" val="3888600844"/>
                  </a:ext>
                </a:extLst>
              </a:tr>
              <a:tr h="3728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SEE  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3398.41  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1423.20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extLst>
                  <a:ext uri="{0D108BD9-81ED-4DB2-BD59-A6C34878D82A}">
                    <a16:rowId xmlns:a16="http://schemas.microsoft.com/office/drawing/2014/main" val="4136832828"/>
                  </a:ext>
                </a:extLst>
              </a:tr>
              <a:tr h="3728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MSE     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8.03    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13.42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extLst>
                  <a:ext uri="{0D108BD9-81ED-4DB2-BD59-A6C34878D82A}">
                    <a16:rowId xmlns:a16="http://schemas.microsoft.com/office/drawing/2014/main" val="1159568987"/>
                  </a:ext>
                </a:extLst>
              </a:tr>
              <a:tr h="3728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RMSE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2.834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3.664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extLst>
                  <a:ext uri="{0D108BD9-81ED-4DB2-BD59-A6C34878D82A}">
                    <a16:rowId xmlns:a16="http://schemas.microsoft.com/office/drawing/2014/main" val="544204070"/>
                  </a:ext>
                </a:extLst>
              </a:tr>
              <a:tr h="37282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VAR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5.034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2.264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30763" marR="130763" marT="0" marB="0"/>
                </a:tc>
                <a:extLst>
                  <a:ext uri="{0D108BD9-81ED-4DB2-BD59-A6C34878D82A}">
                    <a16:rowId xmlns:a16="http://schemas.microsoft.com/office/drawing/2014/main" val="2363002562"/>
                  </a:ext>
                </a:extLst>
              </a:tr>
            </a:tbl>
          </a:graphicData>
        </a:graphic>
      </p:graphicFrame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84C77C-BBBA-AD4D-8A96-258177F9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831" y="2805364"/>
            <a:ext cx="5287010" cy="399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34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Holt-Winters (HW)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F9C48-7E8E-6245-B2AA-FC3EF628AE8B}"/>
              </a:ext>
            </a:extLst>
          </p:cNvPr>
          <p:cNvSpPr txBox="1"/>
          <p:nvPr/>
        </p:nvSpPr>
        <p:spPr>
          <a:xfrm>
            <a:off x="6355640" y="338327"/>
            <a:ext cx="5833311" cy="20900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Can handle trended and seasonal data (non-stationary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Uses four equations: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Forecast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3 Smoothing: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Level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Trend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Seasonal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50936DE7-68EA-274B-B1B6-BCDA8C2B7CC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268" y="2805363"/>
            <a:ext cx="6821732" cy="383558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600E233-BDD1-6249-B429-D90D49A8F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173527"/>
              </p:ext>
            </p:extLst>
          </p:nvPr>
        </p:nvGraphicFramePr>
        <p:xfrm>
          <a:off x="121000" y="3148082"/>
          <a:ext cx="4754711" cy="10972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4565">
                  <a:extLst>
                    <a:ext uri="{9D8B030D-6E8A-4147-A177-3AD203B41FA5}">
                      <a16:colId xmlns:a16="http://schemas.microsoft.com/office/drawing/2014/main" val="3529364770"/>
                    </a:ext>
                  </a:extLst>
                </a:gridCol>
                <a:gridCol w="1585073">
                  <a:extLst>
                    <a:ext uri="{9D8B030D-6E8A-4147-A177-3AD203B41FA5}">
                      <a16:colId xmlns:a16="http://schemas.microsoft.com/office/drawing/2014/main" val="1310700122"/>
                    </a:ext>
                  </a:extLst>
                </a:gridCol>
                <a:gridCol w="1585073">
                  <a:extLst>
                    <a:ext uri="{9D8B030D-6E8A-4147-A177-3AD203B41FA5}">
                      <a16:colId xmlns:a16="http://schemas.microsoft.com/office/drawing/2014/main" val="1541786996"/>
                    </a:ext>
                  </a:extLst>
                </a:gridCol>
              </a:tblGrid>
              <a:tr h="118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Holt-Winters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Residual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Forecast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9774528"/>
                  </a:ext>
                </a:extLst>
              </a:tr>
              <a:tr h="118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SEE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191.95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216.18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0057808"/>
                  </a:ext>
                </a:extLst>
              </a:tr>
              <a:tr h="118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MSE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6523273"/>
                  </a:ext>
                </a:extLst>
              </a:tr>
              <a:tr h="118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1.091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1367443"/>
                  </a:ext>
                </a:extLst>
              </a:tr>
              <a:tr h="118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1.428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4417889"/>
                  </a:ext>
                </a:extLst>
              </a:tr>
              <a:tr h="11819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0.857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51027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B76FC4-C32E-AB47-8A91-98C35C2963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3269560"/>
              </p:ext>
            </p:extLst>
          </p:nvPr>
        </p:nvGraphicFramePr>
        <p:xfrm>
          <a:off x="1007197" y="4484881"/>
          <a:ext cx="2022330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1165">
                  <a:extLst>
                    <a:ext uri="{9D8B030D-6E8A-4147-A177-3AD203B41FA5}">
                      <a16:colId xmlns:a16="http://schemas.microsoft.com/office/drawing/2014/main" val="1623357336"/>
                    </a:ext>
                  </a:extLst>
                </a:gridCol>
                <a:gridCol w="1011165">
                  <a:extLst>
                    <a:ext uri="{9D8B030D-6E8A-4147-A177-3AD203B41FA5}">
                      <a16:colId xmlns:a16="http://schemas.microsoft.com/office/drawing/2014/main" val="3096866568"/>
                    </a:ext>
                  </a:extLst>
                </a:gridCol>
              </a:tblGrid>
              <a:tr h="177898">
                <a:tc>
                  <a:txBody>
                    <a:bodyPr/>
                    <a:lstStyle/>
                    <a:p>
                      <a:r>
                        <a:rPr lang="en-US" sz="14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72594"/>
                  </a:ext>
                </a:extLst>
              </a:tr>
              <a:tr h="177898">
                <a:tc>
                  <a:txBody>
                    <a:bodyPr/>
                    <a:lstStyle/>
                    <a:p>
                      <a:r>
                        <a:rPr lang="en-US" sz="1400" dirty="0"/>
                        <a:t>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379714"/>
                  </a:ext>
                </a:extLst>
              </a:tr>
              <a:tr h="177898">
                <a:tc>
                  <a:txBody>
                    <a:bodyPr/>
                    <a:lstStyle/>
                    <a:p>
                      <a:r>
                        <a:rPr lang="en-US" sz="1400" dirty="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94778"/>
                  </a:ext>
                </a:extLst>
              </a:tr>
              <a:tr h="177898">
                <a:tc>
                  <a:txBody>
                    <a:bodyPr/>
                    <a:lstStyle/>
                    <a:p>
                      <a:r>
                        <a:rPr lang="en-US" sz="1400" dirty="0"/>
                        <a:t>Phi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789852"/>
                  </a:ext>
                </a:extLst>
              </a:tr>
              <a:tr h="177898">
                <a:tc>
                  <a:txBody>
                    <a:bodyPr/>
                    <a:lstStyle/>
                    <a:p>
                      <a:r>
                        <a:rPr lang="en-US" sz="1400" dirty="0"/>
                        <a:t>Gamma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944529"/>
                  </a:ext>
                </a:extLst>
              </a:tr>
              <a:tr h="177898">
                <a:tc>
                  <a:txBody>
                    <a:bodyPr/>
                    <a:lstStyle/>
                    <a:p>
                      <a:r>
                        <a:rPr lang="en-US" sz="1400" dirty="0"/>
                        <a:t>L_0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62.467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7817909"/>
                  </a:ext>
                </a:extLst>
              </a:tr>
              <a:tr h="177898">
                <a:tc>
                  <a:txBody>
                    <a:bodyPr/>
                    <a:lstStyle/>
                    <a:p>
                      <a:r>
                        <a:rPr lang="en-US" sz="1400" dirty="0"/>
                        <a:t>B_0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481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297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9586237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Linear Regression (OLS) – Feature Selection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0FB0952F-CA0E-8046-B237-4D84EE5CDB7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27" y="2609986"/>
            <a:ext cx="4822173" cy="3914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696E8F-E5A7-A243-A471-5A8723CAA40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7" y="2625458"/>
            <a:ext cx="4739276" cy="391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00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9586237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Linear Regression (OLS) – Best Model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D48E8CD1-5F15-4F48-A25D-09D14F7989E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09" y="2465077"/>
            <a:ext cx="4297836" cy="303244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07EB4E9-B71D-B14F-966F-1A132FF44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806232"/>
              </p:ext>
            </p:extLst>
          </p:nvPr>
        </p:nvGraphicFramePr>
        <p:xfrm>
          <a:off x="209509" y="5548718"/>
          <a:ext cx="4362491" cy="117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3853">
                  <a:extLst>
                    <a:ext uri="{9D8B030D-6E8A-4147-A177-3AD203B41FA5}">
                      <a16:colId xmlns:a16="http://schemas.microsoft.com/office/drawing/2014/main" val="1021347574"/>
                    </a:ext>
                  </a:extLst>
                </a:gridCol>
                <a:gridCol w="1454319">
                  <a:extLst>
                    <a:ext uri="{9D8B030D-6E8A-4147-A177-3AD203B41FA5}">
                      <a16:colId xmlns:a16="http://schemas.microsoft.com/office/drawing/2014/main" val="3545354531"/>
                    </a:ext>
                  </a:extLst>
                </a:gridCol>
                <a:gridCol w="1454319">
                  <a:extLst>
                    <a:ext uri="{9D8B030D-6E8A-4147-A177-3AD203B41FA5}">
                      <a16:colId xmlns:a16="http://schemas.microsoft.com/office/drawing/2014/main" val="4022562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Residual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Forecast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8435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SEE  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602.95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45.51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01996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MSE  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0.43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5900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   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3.987396e-13    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9339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RMSE 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4086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  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0.27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6322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    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2537.160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14624306"/>
                  </a:ext>
                </a:extLst>
              </a:tr>
            </a:tbl>
          </a:graphicData>
        </a:graphic>
      </p:graphicFrame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7A385A-22F8-F24C-AFF0-DC4E99DF05E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56" y="2645225"/>
            <a:ext cx="6761018" cy="4052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68D3A9-0D5F-C741-97BB-62E81902CB0B}"/>
              </a:ext>
            </a:extLst>
          </p:cNvPr>
          <p:cNvSpPr txBox="1"/>
          <p:nvPr/>
        </p:nvSpPr>
        <p:spPr>
          <a:xfrm>
            <a:off x="9033164" y="581059"/>
            <a:ext cx="2872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X1: Capacity Utilization</a:t>
            </a:r>
          </a:p>
          <a:p>
            <a:r>
              <a:rPr lang="en-US" dirty="0">
                <a:solidFill>
                  <a:schemeClr val="bg1"/>
                </a:solidFill>
              </a:rPr>
              <a:t>X2: Payroll</a:t>
            </a:r>
          </a:p>
          <a:p>
            <a:r>
              <a:rPr lang="en-US" dirty="0">
                <a:solidFill>
                  <a:schemeClr val="bg1"/>
                </a:solidFill>
              </a:rPr>
              <a:t>X3: Unemployment Rate</a:t>
            </a:r>
          </a:p>
        </p:txBody>
      </p:sp>
    </p:spTree>
    <p:extLst>
      <p:ext uri="{BB962C8B-B14F-4D97-AF65-F5344CB8AC3E}">
        <p14:creationId xmlns:p14="http://schemas.microsoft.com/office/powerpoint/2010/main" val="3720981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9069001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ARMA (4,0) – GPAC &amp; Parameter Estimation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monitor, computer, black, side&#10;&#10;Description automatically generated">
            <a:extLst>
              <a:ext uri="{FF2B5EF4-FFF2-40B4-BE49-F238E27FC236}">
                <a16:creationId xmlns:a16="http://schemas.microsoft.com/office/drawing/2014/main" id="{3CF575E9-507B-5E42-B560-1DEB81D9A2D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7" y="2686938"/>
            <a:ext cx="5499841" cy="3876813"/>
          </a:xfrm>
          <a:prstGeom prst="rect">
            <a:avLst/>
          </a:prstGeom>
        </p:spPr>
      </p:pic>
      <p:pic>
        <p:nvPicPr>
          <p:cNvPr id="12" name="Picture 11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1538010-06C0-174B-B65B-64386DCDD01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59" y="2686938"/>
            <a:ext cx="4432156" cy="387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3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6630601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ARMA (4,0) – Stationary Results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5096B1-F23B-A24B-A646-0A70C7F4EF7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33" y="2557622"/>
            <a:ext cx="5104399" cy="256621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49A2CA8-675A-A246-BDF6-F426F5C69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630671"/>
              </p:ext>
            </p:extLst>
          </p:nvPr>
        </p:nvGraphicFramePr>
        <p:xfrm>
          <a:off x="356533" y="5178552"/>
          <a:ext cx="5104399" cy="1341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0410">
                  <a:extLst>
                    <a:ext uri="{9D8B030D-6E8A-4147-A177-3AD203B41FA5}">
                      <a16:colId xmlns:a16="http://schemas.microsoft.com/office/drawing/2014/main" val="390917453"/>
                    </a:ext>
                  </a:extLst>
                </a:gridCol>
                <a:gridCol w="1952785">
                  <a:extLst>
                    <a:ext uri="{9D8B030D-6E8A-4147-A177-3AD203B41FA5}">
                      <a16:colId xmlns:a16="http://schemas.microsoft.com/office/drawing/2014/main" val="623005904"/>
                    </a:ext>
                  </a:extLst>
                </a:gridCol>
                <a:gridCol w="1631204">
                  <a:extLst>
                    <a:ext uri="{9D8B030D-6E8A-4147-A177-3AD203B41FA5}">
                      <a16:colId xmlns:a16="http://schemas.microsoft.com/office/drawing/2014/main" val="1666016057"/>
                    </a:ext>
                  </a:extLst>
                </a:gridCol>
              </a:tblGrid>
              <a:tr h="828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ARMA (4,0)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Residuals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Forecast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7416410"/>
                  </a:ext>
                </a:extLst>
              </a:tr>
              <a:tr h="828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0.054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7860346"/>
                  </a:ext>
                </a:extLst>
              </a:tr>
              <a:tr h="828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SSE: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374.271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41.049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1602241"/>
                  </a:ext>
                </a:extLst>
              </a:tr>
              <a:tr h="828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MSE: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0.885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0.387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9195435"/>
                  </a:ext>
                </a:extLst>
              </a:tr>
              <a:tr h="828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RMSE: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064227"/>
                  </a:ext>
                </a:extLst>
              </a:tr>
              <a:tr h="828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Variance of Error: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0.885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0613550"/>
                  </a:ext>
                </a:extLst>
              </a:tr>
              <a:tr h="828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176.255 &lt; CHI Critical: 489.269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1006921"/>
                  </a:ext>
                </a:extLst>
              </a:tr>
              <a:tr h="8283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Residuals are white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28905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7376936"/>
                  </a:ext>
                </a:extLst>
              </a:tr>
            </a:tbl>
          </a:graphicData>
        </a:graphic>
      </p:graphicFrame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A99F649-6A5B-A84B-B28A-E5A3D17492E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82" y="2574015"/>
            <a:ext cx="6199136" cy="405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78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99002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ARMA (4,0) – Reverse Transformation Results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7F8F5B-5EF7-9843-8B04-E5380DDF2A2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11" y="2623126"/>
            <a:ext cx="5215234" cy="279644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168105-B6B1-A648-AE02-7D4401368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484892"/>
              </p:ext>
            </p:extLst>
          </p:nvPr>
        </p:nvGraphicFramePr>
        <p:xfrm>
          <a:off x="409711" y="5474288"/>
          <a:ext cx="5215234" cy="12297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3336">
                  <a:extLst>
                    <a:ext uri="{9D8B030D-6E8A-4147-A177-3AD203B41FA5}">
                      <a16:colId xmlns:a16="http://schemas.microsoft.com/office/drawing/2014/main" val="514225421"/>
                    </a:ext>
                  </a:extLst>
                </a:gridCol>
                <a:gridCol w="1995140">
                  <a:extLst>
                    <a:ext uri="{9D8B030D-6E8A-4147-A177-3AD203B41FA5}">
                      <a16:colId xmlns:a16="http://schemas.microsoft.com/office/drawing/2014/main" val="1433209747"/>
                    </a:ext>
                  </a:extLst>
                </a:gridCol>
                <a:gridCol w="1666758">
                  <a:extLst>
                    <a:ext uri="{9D8B030D-6E8A-4147-A177-3AD203B41FA5}">
                      <a16:colId xmlns:a16="http://schemas.microsoft.com/office/drawing/2014/main" val="3072882671"/>
                    </a:ext>
                  </a:extLst>
                </a:gridCol>
              </a:tblGrid>
              <a:tr h="1174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ARMA (4,0) 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Residuals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Forecast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1970112"/>
                  </a:ext>
                </a:extLst>
              </a:tr>
              <a:tr h="1174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ME: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-0.213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3.382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9123885"/>
                  </a:ext>
                </a:extLst>
              </a:tr>
              <a:tr h="1174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SSE: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288.688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2362.548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0866045"/>
                  </a:ext>
                </a:extLst>
              </a:tr>
              <a:tr h="1174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MSE: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22.288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7001462"/>
                  </a:ext>
                </a:extLst>
              </a:tr>
              <a:tr h="1174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Variance of Error: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10.847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2099812"/>
                  </a:ext>
                </a:extLst>
              </a:tr>
              <a:tr h="2239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1595.088 &gt; CHI-Critical: 603.310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5869058"/>
                  </a:ext>
                </a:extLst>
              </a:tr>
              <a:tr h="11743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Residuals White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None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4516187"/>
                  </a:ext>
                </a:extLst>
              </a:tr>
            </a:tbl>
          </a:graphicData>
        </a:graphic>
      </p:graphicFrame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B07023F-DED9-044F-89DD-B04988D93BE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84" y="2623126"/>
            <a:ext cx="6041652" cy="415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2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38971-1309-9748-9897-DCB690CE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987DA-3020-CF47-8FA7-17191A3B3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Goal</a:t>
            </a:r>
          </a:p>
          <a:p>
            <a:r>
              <a:rPr lang="en-US" sz="2000">
                <a:solidFill>
                  <a:srgbClr val="000000"/>
                </a:solidFill>
              </a:rPr>
              <a:t>Data Description</a:t>
            </a:r>
          </a:p>
          <a:p>
            <a:r>
              <a:rPr lang="en-US" sz="2000">
                <a:solidFill>
                  <a:srgbClr val="000000"/>
                </a:solidFill>
              </a:rPr>
              <a:t>Data Inspection</a:t>
            </a:r>
          </a:p>
          <a:p>
            <a:r>
              <a:rPr lang="en-US" sz="2000">
                <a:solidFill>
                  <a:srgbClr val="000000"/>
                </a:solidFill>
              </a:rPr>
              <a:t>Models</a:t>
            </a:r>
          </a:p>
          <a:p>
            <a:r>
              <a:rPr lang="en-US" sz="2000">
                <a:solidFill>
                  <a:srgbClr val="000000"/>
                </a:solidFill>
              </a:rPr>
              <a:t>Model Selection</a:t>
            </a:r>
          </a:p>
          <a:p>
            <a:r>
              <a:rPr lang="en-US" sz="2000">
                <a:solidFill>
                  <a:srgbClr val="00000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04085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698608-22AA-084F-A96F-FB7B97E5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4271900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99002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 &amp; Forecast Result Comparison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9AFFD432-1D3A-A448-AE04-3D5E1366F2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359272"/>
              </p:ext>
            </p:extLst>
          </p:nvPr>
        </p:nvGraphicFramePr>
        <p:xfrm>
          <a:off x="101802" y="2805364"/>
          <a:ext cx="2641600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0345">
                  <a:extLst>
                    <a:ext uri="{9D8B030D-6E8A-4147-A177-3AD203B41FA5}">
                      <a16:colId xmlns:a16="http://schemas.microsoft.com/office/drawing/2014/main" val="3255077595"/>
                    </a:ext>
                  </a:extLst>
                </a:gridCol>
                <a:gridCol w="923571">
                  <a:extLst>
                    <a:ext uri="{9D8B030D-6E8A-4147-A177-3AD203B41FA5}">
                      <a16:colId xmlns:a16="http://schemas.microsoft.com/office/drawing/2014/main" val="2399373068"/>
                    </a:ext>
                  </a:extLst>
                </a:gridCol>
                <a:gridCol w="837684">
                  <a:extLst>
                    <a:ext uri="{9D8B030D-6E8A-4147-A177-3AD203B41FA5}">
                      <a16:colId xmlns:a16="http://schemas.microsoft.com/office/drawing/2014/main" val="6787931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Naïve Drift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Residual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Forecast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8140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SEE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3398.41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1423.20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4425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MSE 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8.03  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13.42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93459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2.834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3.66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2359942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29BD397-281A-BD47-8358-AC8C41492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898309"/>
              </p:ext>
            </p:extLst>
          </p:nvPr>
        </p:nvGraphicFramePr>
        <p:xfrm>
          <a:off x="2879497" y="2805364"/>
          <a:ext cx="3214979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824">
                  <a:extLst>
                    <a:ext uri="{9D8B030D-6E8A-4147-A177-3AD203B41FA5}">
                      <a16:colId xmlns:a16="http://schemas.microsoft.com/office/drawing/2014/main" val="319696086"/>
                    </a:ext>
                  </a:extLst>
                </a:gridCol>
                <a:gridCol w="1106599">
                  <a:extLst>
                    <a:ext uri="{9D8B030D-6E8A-4147-A177-3AD203B41FA5}">
                      <a16:colId xmlns:a16="http://schemas.microsoft.com/office/drawing/2014/main" val="3561770374"/>
                    </a:ext>
                  </a:extLst>
                </a:gridCol>
                <a:gridCol w="1027556">
                  <a:extLst>
                    <a:ext uri="{9D8B030D-6E8A-4147-A177-3AD203B41FA5}">
                      <a16:colId xmlns:a16="http://schemas.microsoft.com/office/drawing/2014/main" val="3218090631"/>
                    </a:ext>
                  </a:extLst>
                </a:gridCol>
              </a:tblGrid>
              <a:tr h="1559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ARMA (4,0) RT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Residual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Forecast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5857461"/>
                  </a:ext>
                </a:extLst>
              </a:tr>
              <a:tr h="15975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SSE: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288.688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2362.548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8040613"/>
                  </a:ext>
                </a:extLst>
              </a:tr>
              <a:tr h="1559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MSE: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22.288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6290203"/>
                  </a:ext>
                </a:extLst>
              </a:tr>
              <a:tr h="15597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4.721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112607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7C3C5B4-625B-E34E-AA27-ADCE7E805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308046"/>
              </p:ext>
            </p:extLst>
          </p:nvPr>
        </p:nvGraphicFramePr>
        <p:xfrm>
          <a:off x="6230571" y="2805364"/>
          <a:ext cx="2873233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7540">
                  <a:extLst>
                    <a:ext uri="{9D8B030D-6E8A-4147-A177-3AD203B41FA5}">
                      <a16:colId xmlns:a16="http://schemas.microsoft.com/office/drawing/2014/main" val="3278420459"/>
                    </a:ext>
                  </a:extLst>
                </a:gridCol>
                <a:gridCol w="1024844">
                  <a:extLst>
                    <a:ext uri="{9D8B030D-6E8A-4147-A177-3AD203B41FA5}">
                      <a16:colId xmlns:a16="http://schemas.microsoft.com/office/drawing/2014/main" val="2819308014"/>
                    </a:ext>
                  </a:extLst>
                </a:gridCol>
                <a:gridCol w="890849">
                  <a:extLst>
                    <a:ext uri="{9D8B030D-6E8A-4147-A177-3AD203B41FA5}">
                      <a16:colId xmlns:a16="http://schemas.microsoft.com/office/drawing/2014/main" val="1532654679"/>
                    </a:ext>
                  </a:extLst>
                </a:gridCol>
              </a:tblGrid>
              <a:tr h="156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Holt-Winters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Residual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Forecast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1759568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SEE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191.95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216.18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3257781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MSE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0.45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3883592"/>
                  </a:ext>
                </a:extLst>
              </a:tr>
              <a:tr h="1568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0.671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1.428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99265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EDED73A-8927-C548-8ECA-BC4AA386B0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606096"/>
              </p:ext>
            </p:extLst>
          </p:nvPr>
        </p:nvGraphicFramePr>
        <p:xfrm>
          <a:off x="9312503" y="2805364"/>
          <a:ext cx="2522452" cy="731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0636">
                  <a:extLst>
                    <a:ext uri="{9D8B030D-6E8A-4147-A177-3AD203B41FA5}">
                      <a16:colId xmlns:a16="http://schemas.microsoft.com/office/drawing/2014/main" val="2202936247"/>
                    </a:ext>
                  </a:extLst>
                </a:gridCol>
                <a:gridCol w="890803">
                  <a:extLst>
                    <a:ext uri="{9D8B030D-6E8A-4147-A177-3AD203B41FA5}">
                      <a16:colId xmlns:a16="http://schemas.microsoft.com/office/drawing/2014/main" val="2345236747"/>
                    </a:ext>
                  </a:extLst>
                </a:gridCol>
                <a:gridCol w="791013">
                  <a:extLst>
                    <a:ext uri="{9D8B030D-6E8A-4147-A177-3AD203B41FA5}">
                      <a16:colId xmlns:a16="http://schemas.microsoft.com/office/drawing/2014/main" val="1457080048"/>
                    </a:ext>
                  </a:extLst>
                </a:gridCol>
              </a:tblGrid>
              <a:tr h="1419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OLS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Residual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Forecast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8792169"/>
                  </a:ext>
                </a:extLst>
              </a:tr>
              <a:tr h="1419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SEE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602.95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45.51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7233677"/>
                  </a:ext>
                </a:extLst>
              </a:tr>
              <a:tr h="1419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MSE   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1.43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2633768"/>
                  </a:ext>
                </a:extLst>
              </a:tr>
              <a:tr h="14194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RMSE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3388754"/>
                  </a:ext>
                </a:extLst>
              </a:tr>
            </a:tbl>
          </a:graphicData>
        </a:graphic>
      </p:graphicFrame>
      <p:pic>
        <p:nvPicPr>
          <p:cNvPr id="16" name="Picture 15" descr="A picture containing monitor, video&#10;&#10;Description automatically generated">
            <a:extLst>
              <a:ext uri="{FF2B5EF4-FFF2-40B4-BE49-F238E27FC236}">
                <a16:creationId xmlns:a16="http://schemas.microsoft.com/office/drawing/2014/main" id="{602B6713-043E-CD46-9D76-4771805D7F4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2" y="3638314"/>
            <a:ext cx="5795158" cy="3118256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9F837AF-D50F-C147-B389-A071E2ED926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48" y="3638314"/>
            <a:ext cx="5749015" cy="311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02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99002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6DA76-DEA4-A543-8FD8-9E0C372DB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44" y="2656013"/>
            <a:ext cx="11587019" cy="3863659"/>
          </a:xfrm>
        </p:spPr>
        <p:txBody>
          <a:bodyPr>
            <a:normAutofit/>
          </a:bodyPr>
          <a:lstStyle/>
          <a:p>
            <a:r>
              <a:rPr lang="en-US" sz="2400" dirty="0"/>
              <a:t>The OLS model had the best forecasting error metrics in RMSE, MSE, and SSE</a:t>
            </a:r>
          </a:p>
          <a:p>
            <a:r>
              <a:rPr lang="en-US" sz="2400" dirty="0"/>
              <a:t>ARMA predictions were grossly under forecasted</a:t>
            </a:r>
          </a:p>
          <a:p>
            <a:r>
              <a:rPr lang="en-US" sz="2400" dirty="0"/>
              <a:t>ARMA model was less successful than the baseline drift model</a:t>
            </a:r>
          </a:p>
          <a:p>
            <a:r>
              <a:rPr lang="en-US" sz="2400" dirty="0"/>
              <a:t>The HW model had better residual errors than OLS</a:t>
            </a:r>
          </a:p>
          <a:p>
            <a:r>
              <a:rPr lang="en-US" sz="2400" dirty="0"/>
              <a:t>HW model consistently underestimated more than OLS</a:t>
            </a:r>
          </a:p>
          <a:p>
            <a:r>
              <a:rPr lang="en-US" sz="2400" dirty="0"/>
              <a:t>OLS fitted models cut through cyclical peaks</a:t>
            </a:r>
          </a:p>
          <a:p>
            <a:r>
              <a:rPr lang="en-US" sz="2400" dirty="0"/>
              <a:t>OLS model will have trouble forecasting further steps beyond the test set</a:t>
            </a:r>
          </a:p>
          <a:p>
            <a:r>
              <a:rPr lang="en-US" sz="2400" dirty="0"/>
              <a:t>“SES with a drift” method may perform well</a:t>
            </a:r>
          </a:p>
        </p:txBody>
      </p:sp>
    </p:spTree>
    <p:extLst>
      <p:ext uri="{BB962C8B-B14F-4D97-AF65-F5344CB8AC3E}">
        <p14:creationId xmlns:p14="http://schemas.microsoft.com/office/powerpoint/2010/main" val="521769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99002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Extra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00CC01C-D58B-EE46-B869-BEC06292D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29732"/>
              </p:ext>
            </p:extLst>
          </p:nvPr>
        </p:nvGraphicFramePr>
        <p:xfrm>
          <a:off x="591126" y="3177893"/>
          <a:ext cx="4401498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166">
                  <a:extLst>
                    <a:ext uri="{9D8B030D-6E8A-4147-A177-3AD203B41FA5}">
                      <a16:colId xmlns:a16="http://schemas.microsoft.com/office/drawing/2014/main" val="2983829710"/>
                    </a:ext>
                  </a:extLst>
                </a:gridCol>
                <a:gridCol w="1467166">
                  <a:extLst>
                    <a:ext uri="{9D8B030D-6E8A-4147-A177-3AD203B41FA5}">
                      <a16:colId xmlns:a16="http://schemas.microsoft.com/office/drawing/2014/main" val="4125523029"/>
                    </a:ext>
                  </a:extLst>
                </a:gridCol>
                <a:gridCol w="1467166">
                  <a:extLst>
                    <a:ext uri="{9D8B030D-6E8A-4147-A177-3AD203B41FA5}">
                      <a16:colId xmlns:a16="http://schemas.microsoft.com/office/drawing/2014/main" val="3468101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Holt-Liner Trend (SES-Drift)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225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6.723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253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198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055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477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768173"/>
                  </a:ext>
                </a:extLst>
              </a:tr>
            </a:tbl>
          </a:graphicData>
        </a:graphic>
      </p:graphicFrame>
      <p:pic>
        <p:nvPicPr>
          <p:cNvPr id="8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B2B843-A8F7-8B43-9840-C81A80829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76129" y="2734942"/>
            <a:ext cx="4990634" cy="37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3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701715-3B96-4A4C-AD0C-E2E4D124F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99002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CC96E-9E88-8648-AD1E-E1735D4D7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258" y="2450592"/>
            <a:ext cx="11821253" cy="4407408"/>
          </a:xfrm>
        </p:spPr>
        <p:txBody>
          <a:bodyPr>
            <a:normAutofit/>
          </a:bodyPr>
          <a:lstStyle/>
          <a:p>
            <a:endParaRPr lang="en-US" sz="1400" baseline="30000" dirty="0"/>
          </a:p>
          <a:p>
            <a:r>
              <a:rPr lang="en-US" sz="2000" baseline="30000" dirty="0"/>
              <a:t>Alliance of Automobile Manufactures; https://</a:t>
            </a:r>
            <a:r>
              <a:rPr lang="en-US" sz="2000" baseline="30000" dirty="0" err="1"/>
              <a:t>autoalliance.org</a:t>
            </a:r>
            <a:r>
              <a:rPr lang="en-US" sz="2000" baseline="30000" dirty="0"/>
              <a:t>/in-your-state. April 20, 2020.</a:t>
            </a:r>
          </a:p>
          <a:p>
            <a:r>
              <a:rPr lang="en-US" sz="1400" dirty="0"/>
              <a:t>U.S. Bureau of Economic Analysis, Total Vehicle Sales [TOTALSA], retrieved from FRED, Federal Reserve Bank of St. Louis; https://</a:t>
            </a:r>
            <a:r>
              <a:rPr lang="en-US" sz="1400" dirty="0" err="1"/>
              <a:t>fred.stlouisfed.org</a:t>
            </a:r>
            <a:r>
              <a:rPr lang="en-US" sz="1400" dirty="0"/>
              <a:t>/series/TOTALSA, February 25, 2020.</a:t>
            </a:r>
          </a:p>
          <a:p>
            <a:r>
              <a:rPr lang="en-US" sz="2000" baseline="30000" dirty="0"/>
              <a:t>U.S. Bureau of Labor Statistics, Consumer Price Index for All Urban Consumers: All Items in U.S. City Average [CPIAUCSL], retrieved from FRED, Federal Reserve Bank of St. Louis; https://</a:t>
            </a:r>
            <a:r>
              <a:rPr lang="en-US" sz="2000" baseline="30000" dirty="0" err="1"/>
              <a:t>fred.stlouisfed.org</a:t>
            </a:r>
            <a:r>
              <a:rPr lang="en-US" sz="2000" baseline="30000" dirty="0"/>
              <a:t>/series/CPIAUCSL, February 27, 2020.</a:t>
            </a:r>
          </a:p>
          <a:p>
            <a:r>
              <a:rPr lang="en-US" sz="1400" dirty="0"/>
              <a:t>U.S. Bureau of Labor Statistics, Consumer Price Index for All Urban Consumers: All Items Less Food and Energy in U.S. City Average [CPILFESL], retrieved from FRED, Federal Reserve Bank of St. Louis; https://</a:t>
            </a:r>
            <a:r>
              <a:rPr lang="en-US" sz="1400" dirty="0" err="1"/>
              <a:t>fred.stlouisfed.org</a:t>
            </a:r>
            <a:r>
              <a:rPr lang="en-US" sz="1400" dirty="0"/>
              <a:t>/series/CPILFESL, February 27, 2020.</a:t>
            </a:r>
          </a:p>
          <a:p>
            <a:r>
              <a:rPr lang="en-US" sz="1400" dirty="0"/>
              <a:t>U.S. Bureau of Labor Statistics, Consumer Price Index for All Urban Consumers: Used Cars and Trucks in U.S. City Average [CUSR0000SETA02], retrieved from FRED, Federal Reserve Bank of St. Louis; https://</a:t>
            </a:r>
            <a:r>
              <a:rPr lang="en-US" sz="1400" dirty="0" err="1"/>
              <a:t>fred.stlouisfed.org</a:t>
            </a:r>
            <a:r>
              <a:rPr lang="en-US" sz="1400" dirty="0"/>
              <a:t>/series/CUSR0000SETA02, February 27, 2020.</a:t>
            </a:r>
          </a:p>
          <a:p>
            <a:r>
              <a:rPr lang="en-US" sz="1400" dirty="0"/>
              <a:t>U.S. Bureau of Labor Statistics, All Employees, Total Nonfarm [PAYEMS], retrieved from FRED, Federal Reserve Bank of St. Louis; https://</a:t>
            </a:r>
            <a:r>
              <a:rPr lang="en-US" sz="1400" dirty="0" err="1"/>
              <a:t>fred.stlouisfed.org</a:t>
            </a:r>
            <a:r>
              <a:rPr lang="en-US" sz="1400" dirty="0"/>
              <a:t>/series/PAYEMS, February 27, 2020.</a:t>
            </a:r>
          </a:p>
          <a:p>
            <a:r>
              <a:rPr lang="en-US" sz="1400" dirty="0"/>
              <a:t>U.S. Bureau of Labor Statistics, Unemployment Rate [UNRATE], retrieved from FRED, Federal Reserve Bank of St. Louis; https://</a:t>
            </a:r>
            <a:r>
              <a:rPr lang="en-US" sz="1400" dirty="0" err="1"/>
              <a:t>fred.stlouisfed.org</a:t>
            </a:r>
            <a:r>
              <a:rPr lang="en-US" sz="1400" dirty="0"/>
              <a:t>/series/UNRATE, February 27, 2020.</a:t>
            </a:r>
          </a:p>
          <a:p>
            <a:r>
              <a:rPr lang="en-US" sz="1400" dirty="0"/>
              <a:t>Board of Governors of the Federal Reserve System (US), Capacity Utilization: Durable Manufacturing: Automobile and light duty motor vehicle [CAPUTLG33611S], retrieved from FRED, Federal Reserve Bank of St. Louis; https://</a:t>
            </a:r>
            <a:r>
              <a:rPr lang="en-US" sz="1400" dirty="0" err="1"/>
              <a:t>fred.stlouisfed.org</a:t>
            </a:r>
            <a:r>
              <a:rPr lang="en-US" sz="1400" dirty="0"/>
              <a:t>/series/CAPUTLG33611S, February 27, 2020</a:t>
            </a:r>
          </a:p>
        </p:txBody>
      </p:sp>
    </p:spTree>
    <p:extLst>
      <p:ext uri="{BB962C8B-B14F-4D97-AF65-F5344CB8AC3E}">
        <p14:creationId xmlns:p14="http://schemas.microsoft.com/office/powerpoint/2010/main" val="198539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ACBEF2-2F19-9149-8F8C-F8E30225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B18A-DF58-E640-9C2E-F8B25B26C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1600">
                <a:solidFill>
                  <a:srgbClr val="000000"/>
                </a:solidFill>
              </a:rPr>
              <a:t>Derive an accurate model to forecast monthly US vehicle sales</a:t>
            </a:r>
          </a:p>
          <a:p>
            <a:r>
              <a:rPr lang="en-US" sz="1600">
                <a:solidFill>
                  <a:srgbClr val="000000"/>
                </a:solidFill>
              </a:rPr>
              <a:t>Compare 3 sophisticated models</a:t>
            </a:r>
          </a:p>
          <a:p>
            <a:r>
              <a:rPr lang="en-US" sz="1600">
                <a:solidFill>
                  <a:srgbClr val="000000"/>
                </a:solidFill>
              </a:rPr>
              <a:t>Choose the best model</a:t>
            </a:r>
          </a:p>
          <a:p>
            <a:endParaRPr lang="en-US" sz="1600">
              <a:solidFill>
                <a:srgbClr val="000000"/>
              </a:solidFill>
            </a:endParaRPr>
          </a:p>
          <a:p>
            <a:r>
              <a:rPr lang="en-US" sz="1600">
                <a:solidFill>
                  <a:srgbClr val="000000"/>
                </a:solidFill>
              </a:rPr>
              <a:t>Why?</a:t>
            </a:r>
          </a:p>
          <a:p>
            <a:r>
              <a:rPr lang="en-US" sz="1600">
                <a:solidFill>
                  <a:srgbClr val="000000"/>
                </a:solidFill>
              </a:rPr>
              <a:t>Auto industry accounts for: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10 million jobs across 44 states</a:t>
            </a:r>
          </a:p>
          <a:p>
            <a:pPr lvl="1"/>
            <a:r>
              <a:rPr lang="en-US" sz="1600">
                <a:solidFill>
                  <a:srgbClr val="000000"/>
                </a:solidFill>
              </a:rPr>
              <a:t>6% of US GDP</a:t>
            </a:r>
          </a:p>
          <a:p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06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323F8-2F68-5048-8BEA-5DBD5C42C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8DE91-D87E-5F4C-BD3E-7B1464C9B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The data is from the Federal Reserve Economic Data (FRED) database. </a:t>
            </a:r>
          </a:p>
          <a:p>
            <a:r>
              <a:rPr lang="en-US" sz="2000">
                <a:solidFill>
                  <a:srgbClr val="000000"/>
                </a:solidFill>
              </a:rPr>
              <a:t>Includes eight different variables observed from 1976 to 2020.</a:t>
            </a:r>
          </a:p>
          <a:p>
            <a:r>
              <a:rPr lang="en-US" sz="2000">
                <a:solidFill>
                  <a:srgbClr val="000000"/>
                </a:solidFill>
              </a:rPr>
              <a:t>Total of 529 records (4,232 observations)</a:t>
            </a:r>
          </a:p>
          <a:p>
            <a:r>
              <a:rPr lang="en-US" sz="2000">
                <a:solidFill>
                  <a:srgbClr val="000000"/>
                </a:solidFill>
              </a:rPr>
              <a:t>Split data into Train (439) and Test (106) data sets</a:t>
            </a:r>
          </a:p>
          <a:p>
            <a:r>
              <a:rPr lang="en-US" sz="2000">
                <a:solidFill>
                  <a:srgbClr val="000000"/>
                </a:solidFill>
              </a:rPr>
              <a:t>Dependent variable is vehicle unit sales in millions</a:t>
            </a:r>
          </a:p>
          <a:p>
            <a:r>
              <a:rPr lang="en-US" sz="2000">
                <a:solidFill>
                  <a:srgbClr val="000000"/>
                </a:solidFill>
              </a:rPr>
              <a:t>The other 7 features are tied to the auto industry or measurements of US economic status.</a:t>
            </a:r>
          </a:p>
        </p:txBody>
      </p:sp>
    </p:spTree>
    <p:extLst>
      <p:ext uri="{BB962C8B-B14F-4D97-AF65-F5344CB8AC3E}">
        <p14:creationId xmlns:p14="http://schemas.microsoft.com/office/powerpoint/2010/main" val="4020525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FEF74-1367-2845-A480-AB8F6A32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Independent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AD423-96DE-CD43-8121-8B7C9FA91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1900">
                <a:solidFill>
                  <a:srgbClr val="000000"/>
                </a:solidFill>
              </a:rPr>
              <a:t>CPI for All Urban Consumers</a:t>
            </a:r>
          </a:p>
          <a:p>
            <a:r>
              <a:rPr lang="en-US" sz="1900">
                <a:solidFill>
                  <a:srgbClr val="000000"/>
                </a:solidFill>
              </a:rPr>
              <a:t>CPI for All Urban Consumers Less Food and Energy,</a:t>
            </a:r>
          </a:p>
          <a:p>
            <a:r>
              <a:rPr lang="en-US" sz="1900">
                <a:solidFill>
                  <a:srgbClr val="000000"/>
                </a:solidFill>
              </a:rPr>
              <a:t>CPI for Used Cars and Trucks for All Urban Consumers</a:t>
            </a:r>
          </a:p>
          <a:p>
            <a:r>
              <a:rPr lang="en-US" sz="1900">
                <a:solidFill>
                  <a:srgbClr val="000000"/>
                </a:solidFill>
              </a:rPr>
              <a:t>CPI for New Cars and Trucks for All Urban Consumers</a:t>
            </a:r>
          </a:p>
          <a:p>
            <a:r>
              <a:rPr lang="en-US" sz="1900">
                <a:solidFill>
                  <a:srgbClr val="000000"/>
                </a:solidFill>
              </a:rPr>
              <a:t>Total Number of Employees on Payroll Not Including Farming in thousands</a:t>
            </a:r>
          </a:p>
          <a:p>
            <a:r>
              <a:rPr lang="en-US" sz="1900">
                <a:solidFill>
                  <a:srgbClr val="000000"/>
                </a:solidFill>
              </a:rPr>
              <a:t>US Unemployment Rate as a percent,  </a:t>
            </a:r>
          </a:p>
          <a:p>
            <a:r>
              <a:rPr lang="en-US" sz="1900">
                <a:solidFill>
                  <a:srgbClr val="000000"/>
                </a:solidFill>
              </a:rPr>
              <a:t>Capacity Utilization  for Automobile and Motor Vehicles as a percent of capacity.</a:t>
            </a:r>
            <a:r>
              <a:rPr lang="en-US" sz="1900">
                <a:solidFill>
                  <a:srgbClr val="000000"/>
                </a:solidFill>
                <a:effectLst/>
              </a:rPr>
              <a:t> </a:t>
            </a:r>
            <a:endParaRPr lang="en-US" sz="19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64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6D146-BD39-A64D-83E9-BDDBAAC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Inspection</a:t>
            </a:r>
          </a:p>
        </p:txBody>
      </p:sp>
    </p:spTree>
    <p:extLst>
      <p:ext uri="{BB962C8B-B14F-4D97-AF65-F5344CB8AC3E}">
        <p14:creationId xmlns:p14="http://schemas.microsoft.com/office/powerpoint/2010/main" val="265672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8546F-6AFE-3D4C-8DF0-9923D3C3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Inspection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3820C0-57D0-8B41-B071-0FCFDB5C5DAF}"/>
              </a:ext>
            </a:extLst>
          </p:cNvPr>
          <p:cNvSpPr txBox="1"/>
          <p:nvPr/>
        </p:nvSpPr>
        <p:spPr>
          <a:xfrm>
            <a:off x="6355641" y="860723"/>
            <a:ext cx="5029200" cy="1773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Trend and Cyclical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Inconsistent periods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High variance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close up of a logo&#10;&#10;Description automatically generated">
            <a:extLst>
              <a:ext uri="{FF2B5EF4-FFF2-40B4-BE49-F238E27FC236}">
                <a16:creationId xmlns:a16="http://schemas.microsoft.com/office/drawing/2014/main" id="{33DFF1A5-281A-DD4C-A349-EE43A2EA1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8352" y="2878966"/>
            <a:ext cx="5697648" cy="3568915"/>
          </a:xfrm>
          <a:prstGeom prst="rect">
            <a:avLst/>
          </a:prstGeom>
        </p:spPr>
      </p:pic>
      <p:pic>
        <p:nvPicPr>
          <p:cNvPr id="4" name="Content Placeholder 3" descr="A picture containing monitor, screen, computer, video&#10;&#10;Description automatically generated">
            <a:extLst>
              <a:ext uri="{FF2B5EF4-FFF2-40B4-BE49-F238E27FC236}">
                <a16:creationId xmlns:a16="http://schemas.microsoft.com/office/drawing/2014/main" id="{B36E82F8-4587-3245-9B29-264E69E5C11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40" y="2872510"/>
            <a:ext cx="5563171" cy="356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0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AF5C66A-E8F2-4E13-98A3-FE96597C5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C860275-E106-493A-8BF0-E0A91130E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28546F-6AFE-3D4C-8DF0-9923D3C3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822960"/>
            <a:ext cx="9829800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Inspection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3820C0-57D0-8B41-B071-0FCFDB5C5DAF}"/>
              </a:ext>
            </a:extLst>
          </p:cNvPr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All CPI features are not highly correlated with sales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CPI features and payroll exhibit multicollinearity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Some of these features will dropped in feature selection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000000"/>
                </a:solidFill>
              </a:rPr>
              <a:t>Capacity utilization and unemployment rate show strong correlation with sales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>
              <a:solidFill>
                <a:srgbClr val="000000"/>
              </a:solidFill>
            </a:endParaRPr>
          </a:p>
        </p:txBody>
      </p:sp>
      <p:pic>
        <p:nvPicPr>
          <p:cNvPr id="27" name="Picture 2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F1325F6-CA59-9543-B57B-5B8031723E8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568" y="2530054"/>
            <a:ext cx="5904527" cy="41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50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1C2DF-6BEB-424F-AE87-A923EB1C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5011473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Stationarity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4EE7E-9DDD-F944-9C11-2C9579E40B76}"/>
              </a:ext>
            </a:extLst>
          </p:cNvPr>
          <p:cNvSpPr txBox="1"/>
          <p:nvPr/>
        </p:nvSpPr>
        <p:spPr>
          <a:xfrm>
            <a:off x="6355641" y="338328"/>
            <a:ext cx="5029200" cy="1773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FFFFFF"/>
                </a:solidFill>
              </a:rPr>
              <a:t>ADF TEST: US Vehicle Sales</a:t>
            </a:r>
            <a:endParaRPr lang="en-US" sz="11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ADF Statistic: -2.050952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p-value: 0.264689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Critical Values: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1%: -3.442891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5%: -2.867072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FFFF"/>
                </a:solidFill>
              </a:rPr>
              <a:t>10%: -2.569716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Content Placeholder 30" descr="A close up of a map&#10;&#10;Description automatically generated">
            <a:extLst>
              <a:ext uri="{FF2B5EF4-FFF2-40B4-BE49-F238E27FC236}">
                <a16:creationId xmlns:a16="http://schemas.microsoft.com/office/drawing/2014/main" id="{F4AEFD4D-FCEE-F649-98D2-71FC9A84D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273" y="2716184"/>
            <a:ext cx="5377890" cy="4076392"/>
          </a:xfrm>
        </p:spPr>
      </p:pic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7EE8B2D1-747F-CB43-8173-D5A9EA9E3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526" y="2711347"/>
            <a:ext cx="5415026" cy="40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080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1153</Words>
  <Application>Microsoft Macintosh PowerPoint</Application>
  <PresentationFormat>Widescreen</PresentationFormat>
  <Paragraphs>303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Total United States Vehicle Sales Forecast Analysis</vt:lpstr>
      <vt:lpstr>Overview</vt:lpstr>
      <vt:lpstr>Goal</vt:lpstr>
      <vt:lpstr>Data Description</vt:lpstr>
      <vt:lpstr>Independent Features</vt:lpstr>
      <vt:lpstr>Data Inspection</vt:lpstr>
      <vt:lpstr>Data Inspection</vt:lpstr>
      <vt:lpstr>Data Inspection</vt:lpstr>
      <vt:lpstr>Stationarity</vt:lpstr>
      <vt:lpstr>Stationarity - Differenced</vt:lpstr>
      <vt:lpstr>Decomposition</vt:lpstr>
      <vt:lpstr>Models</vt:lpstr>
      <vt:lpstr>Baseline Model – Naïve Drift</vt:lpstr>
      <vt:lpstr>Holt-Winters (HW)</vt:lpstr>
      <vt:lpstr>Linear Regression (OLS) – Feature Selection</vt:lpstr>
      <vt:lpstr>Linear Regression (OLS) – Best Model</vt:lpstr>
      <vt:lpstr>ARMA (4,0) – GPAC &amp; Parameter Estimation</vt:lpstr>
      <vt:lpstr>ARMA (4,0) – Stationary Results</vt:lpstr>
      <vt:lpstr>ARMA (4,0) – Reverse Transformation Results</vt:lpstr>
      <vt:lpstr>Model Selection</vt:lpstr>
      <vt:lpstr>Model &amp; Forecast Result Comparison</vt:lpstr>
      <vt:lpstr>Conclusion</vt:lpstr>
      <vt:lpstr>Extra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Total United States Vehicle Sales Forecast Analysis</dc:title>
  <dc:creator>Fernando Zambrano</dc:creator>
  <cp:lastModifiedBy>Fernando Zambrano</cp:lastModifiedBy>
  <cp:revision>6</cp:revision>
  <dcterms:created xsi:type="dcterms:W3CDTF">2020-04-22T20:54:07Z</dcterms:created>
  <dcterms:modified xsi:type="dcterms:W3CDTF">2020-04-22T21:43:52Z</dcterms:modified>
</cp:coreProperties>
</file>